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57" r:id="rId4"/>
    <p:sldId id="258" r:id="rId5"/>
    <p:sldId id="292" r:id="rId6"/>
    <p:sldId id="267" r:id="rId7"/>
    <p:sldId id="270" r:id="rId8"/>
    <p:sldId id="281" r:id="rId9"/>
    <p:sldId id="271" r:id="rId10"/>
    <p:sldId id="287" r:id="rId11"/>
    <p:sldId id="283" r:id="rId12"/>
    <p:sldId id="288" r:id="rId13"/>
    <p:sldId id="295" r:id="rId14"/>
    <p:sldId id="29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</inkml:traceFormat>
        <inkml:channelProperties>
          <inkml:channelProperty channel="X" name="resolution" value="28.34646" units="1/cm"/>
          <inkml:channelProperty channel="Y" name="resolution" value="28.30189" units="1/cm"/>
        </inkml:channelProperties>
      </inkml:inkSource>
      <inkml:timestamp xml:id="ts0" timeString="2014-03-03T14:36:04.297"/>
    </inkml:context>
    <inkml:brush xml:id="br0">
      <inkml:brushProperty name="width" value="0.05292" units="cm"/>
      <inkml:brushProperty name="height" value="0.05292" units="cm"/>
      <inkml:brushProperty name="color" value="#4583B8"/>
      <inkml:brushProperty name="fitToCurve" value="1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</inkml:traceFormat>
        <inkml:channelProperties>
          <inkml:channelProperty channel="X" name="resolution" value="28.34646" units="1/cm"/>
          <inkml:channelProperty channel="Y" name="resolution" value="28.30189" units="1/cm"/>
        </inkml:channelProperties>
      </inkml:inkSource>
      <inkml:timestamp xml:id="ts0" timeString="2014-03-03T14:36:31.8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0 930,'0'0,"0"21,21 0,22-21,-22 0,-21 21,21-21,-21 21,21-21,-21 22,22-1,-1-21,-21 42,0-21,42-21,-42 21,0 0,21-21,-21 21,22 1,-22 20,21-21,0-21,-21 21,0 0,0 0,21 0,21-21,-42 43,0-22,0 0,22-21,-22 21,21-21,-21 21,0 0,21 22,-21-22,21-21,-21 0,0-43,21 22,22 0,-22 0,-21 0,21 0,-21-21,21 20,-21 1,22 21,-22-21,0 0,21 0,-21-21,42 42,-42-21,21-1,-21 1,0 0,0 0,22 21,-22-42,0 21,21 0,-21-1,21 22,-21-21,0 0,21-21,22 42,-43-21,0 0,21 21,0-21,0-1,0 1,-21-21,22 21,20 0,-42 0,21-1,0 1,1-21,-22 21,21 0,0 0,21 0,-42-1,22-20,-22 21,21 0,-21 0,21 21,-21-21,21 0,0-22,22 22,-22 0,-21 0,21 0,-21 0,21-22,0 22,1 0,-22 0,42 0,-42 0,21 21,-21-42,21 20,1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440" units="cm"/>
          <inkml:channel name="Y" type="integer" max="900" units="cm"/>
        </inkml:traceFormat>
        <inkml:channelProperties>
          <inkml:channelProperty channel="X" name="resolution" value="28.34646" units="1/cm"/>
          <inkml:channelProperty channel="Y" name="resolution" value="28.30189" units="1/cm"/>
        </inkml:channelProperties>
      </inkml:inkSource>
      <inkml:timestamp xml:id="ts0" timeString="2014-03-03T14:36:54.44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0 649,'0'0,"0"21,0-21,0 21,22-21,-22 21,0 21,21-22,-21 1,0 0,21-21,-21 21,21 0,-21 21,0-21,0 0,42-21,-42 21,0 0,22-21,-22 21,0 0,21 20,-21-20,0 0,0 0,21-21,-21 21,0 0,21 21,-21-21,0 0,0 0,21 0,-21 0,0 21,0-22,43-20,-43 21,0 0,0 0,0 0,21-21,-21 42,0-21,21-21,-21 21,0 0,0 0,0 0,0 21,0-22,0 1,0 0,0 0,0 0,0 21,0-21,0 0,0 0,0 0,0 0,0 21,0-21,0-1,0 1,0 0,0 0,0 21,0-21,0 0,0 0,0 0,0 0,0-21,0-21,0 0,0 0,0 0,21-21,0 21,-21 0,0 0,22 0,-22 1,0-22,42 21,-42 0,21 0,-21 0,21 0,-21-21,0 21,0 0,21 0,-21 0,0 0,22 21,-22-41,0 20,21 0,-21 0,42 0,-42 0,0-21,0 21,21 0,-21 0,22 0,-22 0,0-20,0 20,21 0,-21 0,0 0,21 0,-21-21,0 21,0 0,21 0,-21 0,0 0,42-20,-42 20,22 0,-22 0,21 0,-21 0,0 0,0-21,21 21,0 0,-21 0,0 0,21 0,22-20,-43 20,21 0,-21 0,21 0,-21 0,21-21,-21 21,21 0,1 0,-22 0,42 0,-42-20,21 41,0-21,-21 0,22 0,-1 0,-21 0,21-21,21 42,-21-21,1 0,-1 0,0 0,0 21,22-21,-22-20,0 41,0-21,-21 0,21 21,-21-21,21 21,-21-21,43 21,-22 0,-21-21,21 21,0-42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011A8-2C5A-4F58-8BB7-C2D6495E4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D0C7F-706E-4D62-81B2-ED3B3C37B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fld id="{5B106E36-FD25-4E2D-B0AA-010F637433A0}" type="datetimeFigureOut">
              <a:rPr lang="ru-RU" smtClean="0"/>
              <a:pPr/>
              <a:t>27.12.2024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832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>
    <p:pull dir="lu"/>
  </p:transition>
  <p:txStyles>
    <p:titleStyle>
      <a:lvl1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673930" indent="-259204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2pPr>
      <a:lvl3pPr marL="1036815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3pPr>
      <a:lvl4pPr marL="1451541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4pPr>
      <a:lvl5pPr marL="1866268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5pPr>
      <a:lvl6pPr marL="2280994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6pPr>
      <a:lvl7pPr marL="2695720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7pPr>
      <a:lvl8pPr marL="3110446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8pPr>
      <a:lvl9pPr marL="3525172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latin typeface="Arial" charset="0"/>
        </a:defRPr>
      </a:lvl9pPr>
    </p:titleStyle>
    <p:bodyStyle>
      <a:lvl1pPr marL="311045" indent="-311045" algn="l" defTabSz="407526" rtl="0" eaLnBrk="1" fontAlgn="base" hangingPunct="1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07526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8" charset="0"/>
        <a:defRPr sz="2500">
          <a:solidFill>
            <a:srgbClr val="000000"/>
          </a:solidFill>
          <a:latin typeface="+mn-lt"/>
        </a:defRPr>
      </a:lvl2pPr>
      <a:lvl3pPr marL="1036815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</a:defRPr>
      </a:lvl3pPr>
      <a:lvl4pPr marL="1451541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4pPr>
      <a:lvl5pPr marL="1866268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7" Type="http://schemas.openxmlformats.org/officeDocument/2006/relationships/image" Target="../media/image30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9.emf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lexgetti.narod.ru/img656.jpg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tionalclass.ru/netcat_files/133/187/ak.jpg" TargetMode="External"/><Relationship Id="rId3" Type="http://schemas.openxmlformats.org/officeDocument/2006/relationships/image" Target="../media/image23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5.jpeg"/><Relationship Id="rId5" Type="http://schemas.openxmlformats.org/officeDocument/2006/relationships/image" Target="../media/image21.wmf"/><Relationship Id="rId10" Type="http://schemas.openxmlformats.org/officeDocument/2006/relationships/hyperlink" Target="http://images.yandex.ru/yandsearch?text=%D0%BF%D0%B8%D1%80%D0%B0%D1%82%D1%8B%20%D0%BA%D0%B0%D1%80%D1%82%D0%B8%D0%BD%D0%BA%D0%B0&amp;img_url=img01.chitalnya.ru/upload2/451/524888419546186944.jpg&amp;pos=15&amp;rpt=simage" TargetMode="External"/><Relationship Id="rId4" Type="http://schemas.openxmlformats.org/officeDocument/2006/relationships/oleObject" Target="../embeddings/oleObject3.bin"/><Relationship Id="rId9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3120" cy="2304256"/>
          </a:xfrm>
        </p:spPr>
        <p:txBody>
          <a:bodyPr/>
          <a:lstStyle/>
          <a:p>
            <a:r>
              <a:rPr lang="ru-RU" b="1" i="1" dirty="0" smtClean="0"/>
              <a:t>Урок МАТЕМАТИКИ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5А класс</a:t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7560840" cy="1752664"/>
          </a:xfrm>
        </p:spPr>
        <p:txBody>
          <a:bodyPr/>
          <a:lstStyle/>
          <a:p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Насуханова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Хадижат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2">
                    <a:lumMod val="75000"/>
                  </a:schemeClr>
                </a:solidFill>
              </a:rPr>
              <a:t>Юнусовна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dirty="0" smtClean="0"/>
              <a:t>учитель математики</a:t>
            </a:r>
          </a:p>
          <a:p>
            <a:pPr>
              <a:buFontTx/>
              <a:buChar char="-"/>
            </a:pPr>
            <a:r>
              <a:rPr lang="ru-RU" dirty="0" smtClean="0"/>
              <a:t>МБОУ «Цоци-Юртовская СШ №2»</a:t>
            </a:r>
            <a:endParaRPr lang="ru-RU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692696"/>
            <a:ext cx="6624736" cy="4530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None/>
              <a:defRPr/>
            </a:pPr>
            <a:endParaRPr lang="ru-RU" sz="4000" i="1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Домашнее задание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sz="4000" b="1" dirty="0" smtClean="0"/>
              <a:t>П. 4.6 (правила)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sz="4000" b="1" dirty="0" smtClean="0"/>
              <a:t>№ </a:t>
            </a:r>
            <a:r>
              <a:rPr lang="ru-BY" sz="4000" b="1" smtClean="0"/>
              <a:t>124</a:t>
            </a:r>
            <a:endParaRPr lang="ru-RU" sz="4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</p:txBody>
      </p:sp>
      <p:pic>
        <p:nvPicPr>
          <p:cNvPr id="4" name="Picture 7" descr="j0301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60648"/>
            <a:ext cx="2478459" cy="211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5" descr="J01953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00186">
            <a:off x="3419872" y="4365104"/>
            <a:ext cx="2664296" cy="191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971600" y="1772816"/>
            <a:ext cx="7056784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33CC"/>
                </a:solidFill>
              </a:rPr>
              <a:t>Придумайте или найдите </a:t>
            </a:r>
          </a:p>
          <a:p>
            <a:pPr algn="ctr"/>
            <a:r>
              <a:rPr lang="ru-RU" sz="3600" b="1" i="1" dirty="0" smtClean="0">
                <a:solidFill>
                  <a:srgbClr val="0033CC"/>
                </a:solidFill>
              </a:rPr>
              <a:t>1-2 занимательные задачи</a:t>
            </a:r>
          </a:p>
          <a:p>
            <a:pPr algn="ctr"/>
            <a:r>
              <a:rPr lang="ru-RU" sz="3600" b="1" i="1" dirty="0" smtClean="0">
                <a:solidFill>
                  <a:srgbClr val="0033CC"/>
                </a:solidFill>
              </a:rPr>
              <a:t> на дроби и решите их.</a:t>
            </a:r>
          </a:p>
          <a:p>
            <a:pPr algn="ctr"/>
            <a:r>
              <a:rPr lang="ru-RU" sz="3600" b="1" i="1" dirty="0" smtClean="0">
                <a:solidFill>
                  <a:srgbClr val="0033CC"/>
                </a:solidFill>
              </a:rPr>
              <a:t>Желаю удачи!</a:t>
            </a:r>
            <a:endParaRPr lang="ru-RU" sz="3600" b="1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D60093"/>
                </a:solidFill>
              </a:rPr>
              <a:t>Подведём итоги:</a:t>
            </a:r>
            <a:endParaRPr lang="ru-RU" dirty="0">
              <a:solidFill>
                <a:srgbClr val="D6009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709120"/>
          </a:xfrm>
        </p:spPr>
        <p:txBody>
          <a:bodyPr/>
          <a:lstStyle/>
          <a:p>
            <a:pPr algn="ctr"/>
            <a:r>
              <a:rPr lang="ru-RU" dirty="0" smtClean="0"/>
              <a:t>Какие </a:t>
            </a:r>
            <a:r>
              <a:rPr lang="ru-RU" dirty="0"/>
              <a:t>цели ставили?</a:t>
            </a:r>
          </a:p>
          <a:p>
            <a:pPr algn="ctr"/>
            <a:r>
              <a:rPr lang="ru-RU" dirty="0"/>
              <a:t>Достигли ли вы этой цели?</a:t>
            </a:r>
          </a:p>
          <a:p>
            <a:pPr algn="ctr"/>
            <a:r>
              <a:rPr lang="ru-RU" dirty="0"/>
              <a:t>В чём испытали затруднение?</a:t>
            </a:r>
          </a:p>
          <a:p>
            <a:pPr algn="ctr"/>
            <a:r>
              <a:rPr lang="ru-RU" dirty="0"/>
              <a:t>Над чем стоит поработать?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14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«Мое настроение»</a:t>
            </a:r>
            <a:endParaRPr lang="ru-RU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1404148"/>
            <a:ext cx="6477368" cy="4725136"/>
          </a:xfrm>
        </p:spPr>
        <p:txBody>
          <a:bodyPr/>
          <a:lstStyle/>
          <a:p>
            <a:pPr algn="ctr"/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Я доволен своей </a:t>
            </a:r>
            <a:r>
              <a:rPr lang="ru-RU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работой 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 уроке.</a:t>
            </a:r>
          </a:p>
          <a:p>
            <a:pPr algn="ctr"/>
            <a:endParaRPr lang="ru-RU" sz="1100" b="1" i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 уроке я </a:t>
            </a:r>
            <a:r>
              <a:rPr lang="ru-RU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работал </a:t>
            </a:r>
            <a:r>
              <a:rPr lang="ru-RU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неплохо.</a:t>
            </a:r>
          </a:p>
          <a:p>
            <a:pPr algn="ctr"/>
            <a:endParaRPr lang="ru-RU" sz="1100" b="1" i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 уроке мне было трудно.</a:t>
            </a: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8324"/>
          <a:stretch>
            <a:fillRect/>
          </a:stretch>
        </p:blipFill>
        <p:spPr bwMode="auto">
          <a:xfrm>
            <a:off x="467544" y="620688"/>
            <a:ext cx="1838862" cy="551716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Итог урока: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5" y="1268762"/>
          <a:ext cx="7272809" cy="5036163"/>
        </p:xfrm>
        <a:graphic>
          <a:graphicData uri="http://schemas.openxmlformats.org/drawingml/2006/table">
            <a:tbl>
              <a:tblPr/>
              <a:tblGrid>
                <a:gridCol w="169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8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09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dirty="0">
                        <a:latin typeface="Segoe Prin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На уроке я работал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активно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пассивно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56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>
                        <a:latin typeface="Segoe Prin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Segoe Print"/>
                          <a:ea typeface="Calibri"/>
                          <a:cs typeface="Times New Roman"/>
                        </a:rPr>
                        <a:t>Своей работой на уроке я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Segoe Print"/>
                          <a:ea typeface="Calibri"/>
                          <a:cs typeface="Times New Roman"/>
                        </a:rPr>
                        <a:t>доволен 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не доволен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03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>
                        <a:latin typeface="Segoe Prin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Segoe Print"/>
                          <a:ea typeface="Calibri"/>
                          <a:cs typeface="Times New Roman"/>
                        </a:rPr>
                        <a:t>Урок для меня показался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коротким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длинным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09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>
                        <a:latin typeface="Segoe Prin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Segoe Print"/>
                          <a:ea typeface="Calibri"/>
                          <a:cs typeface="Times New Roman"/>
                        </a:rPr>
                        <a:t>.За урок я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Segoe Print"/>
                          <a:ea typeface="Calibri"/>
                          <a:cs typeface="Times New Roman"/>
                        </a:rPr>
                        <a:t>не устал 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устал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4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>
                        <a:latin typeface="Segoe Prin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  <a:ea typeface="Calibri"/>
                          <a:cs typeface="Times New Roman"/>
                        </a:rPr>
                        <a:t>Материал урока мне был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</a:rPr>
                        <a:t>понятен </a:t>
                      </a:r>
                      <a:endParaRPr lang="ru-RU" sz="1800" b="1" dirty="0">
                        <a:latin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</a:rPr>
                        <a:t>полезен </a:t>
                      </a:r>
                      <a:endParaRPr lang="ru-RU" sz="1800" b="1" dirty="0">
                        <a:latin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</a:rPr>
                        <a:t>интересен  </a:t>
                      </a:r>
                      <a:endParaRPr lang="ru-RU" sz="18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</a:rPr>
                        <a:t>не понятен бесполезен</a:t>
                      </a:r>
                      <a:endParaRPr lang="ru-RU" sz="1800" b="1" dirty="0">
                        <a:latin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</a:rPr>
                        <a:t> скучен</a:t>
                      </a:r>
                      <a:endParaRPr lang="ru-RU" sz="18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819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>
                        <a:latin typeface="Segoe Prin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Segoe Print"/>
                          <a:ea typeface="Calibri"/>
                          <a:cs typeface="Times New Roman"/>
                        </a:rPr>
                        <a:t>Домашнее задание мне кажется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</a:rPr>
                        <a:t>легким интересным</a:t>
                      </a:r>
                      <a:endParaRPr lang="ru-RU" sz="18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Segoe Print"/>
                        </a:rPr>
                        <a:t>трудным</a:t>
                      </a:r>
                      <a:br>
                        <a:rPr lang="ru-RU" sz="2000" b="1" dirty="0">
                          <a:latin typeface="Segoe Print"/>
                        </a:rPr>
                      </a:br>
                      <a:r>
                        <a:rPr lang="ru-RU" sz="2000" b="1" dirty="0">
                          <a:latin typeface="Segoe Print"/>
                        </a:rPr>
                        <a:t>не интересным</a:t>
                      </a:r>
                      <a:endParaRPr lang="ru-RU" sz="1800" b="1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758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27350" y="29308425"/>
              <a:ext cx="0" cy="0"/>
            </p14:xfrm>
          </p:contentPart>
        </mc:Choice>
        <mc:Fallback xmlns="">
          <p:pic>
            <p:nvPicPr>
              <p:cNvPr id="6758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7350" y="29308425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758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73663" y="1112838"/>
              <a:ext cx="527050" cy="563562"/>
            </p14:xfrm>
          </p:contentPart>
        </mc:Choice>
        <mc:Fallback xmlns="">
          <p:pic>
            <p:nvPicPr>
              <p:cNvPr id="6758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157823" y="1049460"/>
                <a:ext cx="558731" cy="6903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758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39000" y="2332038"/>
              <a:ext cx="549275" cy="800100"/>
            </p14:xfrm>
          </p:contentPart>
        </mc:Choice>
        <mc:Fallback xmlns="">
          <p:pic>
            <p:nvPicPr>
              <p:cNvPr id="6758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7223162" y="2268664"/>
                <a:ext cx="580950" cy="92684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«Мое настроение»</a:t>
            </a:r>
            <a:endParaRPr lang="ru-RU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752" y="1404148"/>
            <a:ext cx="6477368" cy="4725136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У меня замечательное настроение и я готов к работе.</a:t>
            </a:r>
            <a:endParaRPr lang="ru-RU" b="1" i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Настроение нормальное</a:t>
            </a:r>
            <a:r>
              <a:rPr lang="ru-RU" sz="6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ru-RU" sz="6600" b="1" i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11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Я сегодня не готов к работе.  </a:t>
            </a:r>
            <a:endParaRPr lang="ru-RU" b="1" i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8324"/>
          <a:stretch>
            <a:fillRect/>
          </a:stretch>
        </p:blipFill>
        <p:spPr bwMode="auto">
          <a:xfrm>
            <a:off x="467544" y="620688"/>
            <a:ext cx="1838862" cy="551716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Обыкновенная дробь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1340768"/>
            <a:ext cx="299790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Л.Н.Толстой</a:t>
            </a:r>
            <a:b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</a:b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3491" name="Содержимое 2"/>
          <p:cNvSpPr>
            <a:spLocks noGrp="1"/>
          </p:cNvSpPr>
          <p:nvPr>
            <p:ph idx="4294967295"/>
          </p:nvPr>
        </p:nvSpPr>
        <p:spPr>
          <a:xfrm>
            <a:off x="323528" y="1484784"/>
            <a:ext cx="5438948" cy="4678784"/>
          </a:xfrm>
        </p:spPr>
        <p:txBody>
          <a:bodyPr/>
          <a:lstStyle/>
          <a:p>
            <a:pPr marL="176213" indent="0">
              <a:buFont typeface="Wingdings 2" pitchFamily="18" charset="2"/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Человек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</a:rPr>
              <a:t>подобен </a:t>
            </a:r>
            <a:r>
              <a:rPr lang="ru-RU" sz="3600" b="1" dirty="0">
                <a:latin typeface="Times New Roman" pitchFamily="18" charset="0"/>
              </a:rPr>
              <a:t>дроби</a:t>
            </a:r>
            <a:r>
              <a:rPr lang="ru-RU" sz="3600" dirty="0">
                <a:latin typeface="Times New Roman" pitchFamily="18" charset="0"/>
              </a:rPr>
              <a:t>: </a:t>
            </a:r>
          </a:p>
          <a:p>
            <a:pPr marL="176213" indent="0">
              <a:buFont typeface="Wingdings 2" pitchFamily="18" charset="2"/>
              <a:buNone/>
            </a:pPr>
            <a:r>
              <a:rPr lang="ru-RU" sz="3600" b="1" dirty="0">
                <a:latin typeface="Times New Roman" pitchFamily="18" charset="0"/>
              </a:rPr>
              <a:t>числитель</a:t>
            </a:r>
            <a:r>
              <a:rPr lang="ru-RU" sz="3600" dirty="0">
                <a:latin typeface="Times New Roman" pitchFamily="18" charset="0"/>
              </a:rPr>
              <a:t> - это он сам, </a:t>
            </a:r>
          </a:p>
          <a:p>
            <a:pPr marL="176213" indent="0">
              <a:buFont typeface="Wingdings 2" pitchFamily="18" charset="2"/>
              <a:buNone/>
            </a:pPr>
            <a:r>
              <a:rPr lang="ru-RU" sz="3600" dirty="0">
                <a:latin typeface="Times New Roman" pitchFamily="18" charset="0"/>
              </a:rPr>
              <a:t>а </a:t>
            </a:r>
            <a:r>
              <a:rPr lang="ru-RU" sz="3600" b="1" dirty="0">
                <a:latin typeface="Times New Roman" pitchFamily="18" charset="0"/>
              </a:rPr>
              <a:t>знаменатель</a:t>
            </a:r>
            <a:r>
              <a:rPr lang="ru-RU" sz="3600" dirty="0">
                <a:latin typeface="Times New Roman" pitchFamily="18" charset="0"/>
              </a:rPr>
              <a:t> то, что он о себе думает. </a:t>
            </a:r>
          </a:p>
          <a:p>
            <a:pPr marL="176213" indent="0">
              <a:buFont typeface="Wingdings 2" pitchFamily="18" charset="2"/>
              <a:buNone/>
            </a:pPr>
            <a:r>
              <a:rPr lang="ru-RU" sz="3600" dirty="0">
                <a:latin typeface="Times New Roman" pitchFamily="18" charset="0"/>
              </a:rPr>
              <a:t>Чем больше знаменатель, тем меньше дробь.</a:t>
            </a:r>
          </a:p>
        </p:txBody>
      </p:sp>
      <p:pic>
        <p:nvPicPr>
          <p:cNvPr id="63492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32655"/>
            <a:ext cx="2796158" cy="381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1681" y="162737"/>
            <a:ext cx="8229600" cy="707114"/>
          </a:xfrm>
        </p:spPr>
        <p:txBody>
          <a:bodyPr/>
          <a:lstStyle/>
          <a:p>
            <a:r>
              <a:rPr lang="ru-RU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Выполните тест: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480" y="548680"/>
            <a:ext cx="8147520" cy="6050075"/>
          </a:xfrm>
        </p:spPr>
        <p:txBody>
          <a:bodyPr/>
          <a:lstStyle/>
          <a:p>
            <a:pPr marL="552968" indent="-552968" defTabSz="829452"/>
            <a:r>
              <a:rPr lang="ru-RU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1.   Найдите  правильную дробь.</a:t>
            </a:r>
          </a:p>
          <a:p>
            <a:pPr marL="552968" indent="-552968" defTabSz="829452"/>
            <a:endParaRPr lang="ru-RU" sz="31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552968" indent="-552968" defTabSz="829452"/>
            <a:r>
              <a:rPr lang="ru-RU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2.   Найдите неправильную дробь:</a:t>
            </a:r>
          </a:p>
          <a:p>
            <a:pPr marL="552968" indent="-552968" defTabSz="829452"/>
            <a:endParaRPr lang="ru-RU" sz="31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552968" indent="-552968" defTabSz="829452"/>
            <a:r>
              <a:rPr lang="ru-RU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3.   Сократите дробь       :</a:t>
            </a:r>
          </a:p>
          <a:p>
            <a:pPr marL="552968" indent="-552968" defTabSz="829452"/>
            <a:endParaRPr lang="ru-RU" sz="31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552968" indent="-552968" defTabSz="829452"/>
            <a:r>
              <a:rPr lang="ru-RU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4.   Приведите дробь        к знаменателю 28:</a:t>
            </a:r>
          </a:p>
          <a:p>
            <a:pPr marL="552968" indent="-552968" defTabSz="829452"/>
            <a:endParaRPr lang="ru-RU" sz="31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552968" indent="-552968" defTabSz="829452"/>
            <a:r>
              <a:rPr lang="ru-RU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5.   </a:t>
            </a:r>
            <a:r>
              <a:rPr lang="ru-RU" sz="31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Сравните дроби :   </a:t>
            </a:r>
            <a:endParaRPr lang="ru-RU" sz="31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552968" indent="-552968" defTabSz="829452"/>
            <a:endParaRPr lang="ru-RU" sz="31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7760" y="1142041"/>
            <a:ext cx="4043520" cy="708554"/>
          </a:xfrm>
          <a:prstGeom prst="rect">
            <a:avLst/>
          </a:prstGeom>
          <a:noFill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32960" y="2383451"/>
            <a:ext cx="4008960" cy="639427"/>
          </a:xfrm>
          <a:prstGeom prst="rect">
            <a:avLst/>
          </a:prstGeom>
          <a:noFill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7760" y="3624861"/>
            <a:ext cx="3870720" cy="622145"/>
          </a:xfrm>
          <a:prstGeom prst="rect">
            <a:avLst/>
          </a:prstGeom>
          <a:noFill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32960" y="4801464"/>
            <a:ext cx="3948480" cy="682632"/>
          </a:xfrm>
          <a:prstGeom prst="rect">
            <a:avLst/>
          </a:prstGeom>
          <a:noFill/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4149080"/>
            <a:ext cx="328320" cy="725836"/>
          </a:xfrm>
          <a:prstGeom prst="rect">
            <a:avLst/>
          </a:prstGeom>
          <a:noFill/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2996952"/>
            <a:ext cx="466560" cy="665350"/>
          </a:xfrm>
          <a:prstGeom prst="rect">
            <a:avLst/>
          </a:prstGeom>
          <a:noFill/>
        </p:spPr>
      </p:pic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1632961" y="1012427"/>
            <a:ext cx="1110240" cy="97930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3070081" y="2187590"/>
            <a:ext cx="1110240" cy="97930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3070081" y="3429000"/>
            <a:ext cx="1110240" cy="97930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4572000" y="4604164"/>
            <a:ext cx="1110240" cy="97930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7193" name="Oval 25"/>
          <p:cNvSpPr>
            <a:spLocks noChangeArrowheads="1"/>
          </p:cNvSpPr>
          <p:nvPr/>
        </p:nvSpPr>
        <p:spPr bwMode="auto">
          <a:xfrm>
            <a:off x="1475656" y="5751977"/>
            <a:ext cx="1701928" cy="110602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5720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79512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5866551"/>
            <a:ext cx="1008112" cy="991449"/>
          </a:xfrm>
          <a:prstGeom prst="rect">
            <a:avLst/>
          </a:prstGeom>
          <a:noFill/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45720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5085184"/>
            <a:ext cx="1008112" cy="883514"/>
          </a:xfrm>
          <a:prstGeom prst="rect">
            <a:avLst/>
          </a:prstGeom>
          <a:noFill/>
        </p:spPr>
      </p:pic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0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33" name="Picture 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5724525"/>
            <a:ext cx="952500" cy="1133475"/>
          </a:xfrm>
          <a:prstGeom prst="rect">
            <a:avLst/>
          </a:prstGeom>
          <a:noFill/>
        </p:spPr>
      </p:pic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457200" y="1590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" name="Picture 1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6021288"/>
            <a:ext cx="493920" cy="522774"/>
          </a:xfrm>
          <a:prstGeom prst="rect">
            <a:avLst/>
          </a:prstGeom>
          <a:noFill/>
        </p:spPr>
      </p:pic>
      <p:pic>
        <p:nvPicPr>
          <p:cNvPr id="38" name="Picture 18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6021288"/>
            <a:ext cx="443520" cy="4579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 animBg="1"/>
      <p:bldP spid="7190" grpId="0" animBg="1"/>
      <p:bldP spid="7191" grpId="0" animBg="1"/>
      <p:bldP spid="7192" grpId="0" animBg="1"/>
      <p:bldP spid="71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Книга для любознательных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Содержимое 6" descr="1005895853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2609" r="11250"/>
          <a:stretch>
            <a:fillRect/>
          </a:stretch>
        </p:blipFill>
        <p:spPr>
          <a:xfrm rot="843712">
            <a:off x="4351127" y="1929636"/>
            <a:ext cx="2954979" cy="3880931"/>
          </a:xfrm>
        </p:spPr>
      </p:pic>
      <p:pic>
        <p:nvPicPr>
          <p:cNvPr id="5" name="i-main-pic" descr="Картинка 1 из 318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042584">
            <a:off x="1142286" y="1644015"/>
            <a:ext cx="3043003" cy="414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71420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❺   КАК МАГИСТР РАССЕЯННЫХ НАУК СРАЖАЛСЯ С ПИРАТАМИ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552" y="1628800"/>
            <a:ext cx="79928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3200" dirty="0" smtClean="0"/>
              <a:t>На корабль напали пираты. </a:t>
            </a:r>
          </a:p>
          <a:p>
            <a:r>
              <a:rPr lang="ru-RU" sz="3200" dirty="0" smtClean="0"/>
              <a:t>Когда я выскочил на палубу,  то увидел, </a:t>
            </a:r>
          </a:p>
          <a:p>
            <a:r>
              <a:rPr lang="ru-RU" sz="3200" dirty="0" smtClean="0"/>
              <a:t>что вся команда лежит связанная, </a:t>
            </a:r>
          </a:p>
          <a:p>
            <a:r>
              <a:rPr lang="ru-RU" sz="3200" dirty="0" smtClean="0"/>
              <a:t>кроме штурмана и радиста,</a:t>
            </a:r>
          </a:p>
          <a:p>
            <a:r>
              <a:rPr lang="ru-RU" sz="3200" dirty="0" smtClean="0"/>
              <a:t> которые отчаянно  защищаются.</a:t>
            </a:r>
          </a:p>
          <a:p>
            <a:r>
              <a:rPr lang="ru-RU" sz="3200" dirty="0" smtClean="0"/>
              <a:t> Я бросился им  на помощь. </a:t>
            </a:r>
            <a:endParaRPr lang="ru-RU" sz="3200" dirty="0"/>
          </a:p>
        </p:txBody>
      </p:sp>
      <p:pic>
        <p:nvPicPr>
          <p:cNvPr id="13" name="Рисунок 12" descr="kartinki24_ships_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52349">
            <a:off x="6084168" y="4509120"/>
            <a:ext cx="2789572" cy="2092179"/>
          </a:xfrm>
          <a:prstGeom prst="roundRect">
            <a:avLst>
              <a:gd name="adj" fmla="val 26715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71420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❺   КАК МАГИСТР РАССЕЯННЫХ НАУК СРАЖАЛСЯ С ПИРАТАМИ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772816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Первым делом я сосчитал число разбойников, </a:t>
            </a:r>
          </a:p>
          <a:p>
            <a:r>
              <a:rPr lang="ru-RU" sz="2800" dirty="0" smtClean="0"/>
              <a:t>и разделил их на три группы.</a:t>
            </a:r>
          </a:p>
          <a:p>
            <a:r>
              <a:rPr lang="ru-RU" sz="2800" dirty="0" smtClean="0"/>
              <a:t> Штурману досталась </a:t>
            </a:r>
            <a:r>
              <a:rPr lang="ru-RU" sz="2800" b="1" dirty="0" smtClean="0"/>
              <a:t>половина</a:t>
            </a:r>
            <a:r>
              <a:rPr lang="ru-RU" sz="2800" dirty="0" smtClean="0"/>
              <a:t> всех пиратов, </a:t>
            </a:r>
          </a:p>
          <a:p>
            <a:endParaRPr lang="ru-RU" sz="2800" dirty="0" smtClean="0"/>
          </a:p>
          <a:p>
            <a:r>
              <a:rPr lang="ru-RU" sz="2800" dirty="0" smtClean="0"/>
              <a:t>радисту –        , а мне – всего         </a:t>
            </a:r>
            <a:r>
              <a:rPr lang="ru-RU" sz="2800" b="1" dirty="0" smtClean="0"/>
              <a:t>.</a:t>
            </a:r>
          </a:p>
          <a:p>
            <a:r>
              <a:rPr lang="ru-RU" sz="2800" dirty="0" smtClean="0"/>
              <a:t> Не прошло и 10 минут, как мы расправились</a:t>
            </a:r>
          </a:p>
          <a:p>
            <a:r>
              <a:rPr lang="ru-RU" sz="2800" dirty="0" smtClean="0"/>
              <a:t> с пиратами, и сражение было выиграно. </a:t>
            </a:r>
          </a:p>
          <a:p>
            <a:r>
              <a:rPr lang="ru-RU" sz="2800" dirty="0" smtClean="0"/>
              <a:t>Мы развязали всю команду, и тут только </a:t>
            </a:r>
          </a:p>
          <a:p>
            <a:r>
              <a:rPr lang="ru-RU" sz="2800" dirty="0" smtClean="0"/>
              <a:t>обнаружилось, что капитан дизеля исчез! 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411760" y="2996952"/>
          <a:ext cx="369661" cy="104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Формула" r:id="rId3" imgW="139639" imgH="393529" progId="Equation.3">
                  <p:embed/>
                </p:oleObj>
              </mc:Choice>
              <mc:Fallback>
                <p:oleObj name="Формула" r:id="rId3" imgW="139639" imgH="393529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996952"/>
                        <a:ext cx="369661" cy="1041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5508104" y="3140968"/>
          <a:ext cx="374755" cy="969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Формула" r:id="rId5" imgW="152334" imgH="393529" progId="Equation.3">
                  <p:embed/>
                </p:oleObj>
              </mc:Choice>
              <mc:Fallback>
                <p:oleObj name="Формула" r:id="rId5" imgW="152334" imgH="39352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140968"/>
                        <a:ext cx="374755" cy="9695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188640"/>
            <a:ext cx="8748464" cy="1569660"/>
          </a:xfrm>
          <a:prstGeom prst="rect">
            <a:avLst/>
          </a:prstGeom>
          <a:solidFill>
            <a:srgbClr val="66FF66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b="1" i="1" dirty="0" smtClean="0">
              <a:solidFill>
                <a:srgbClr val="0033CC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0033CC"/>
                </a:solidFill>
              </a:rPr>
              <a:t>Помогите Магистру найти капитана!</a:t>
            </a:r>
          </a:p>
          <a:p>
            <a:pPr algn="ctr"/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195736" y="5996226"/>
            <a:ext cx="5760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куда он мог подеваться?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❺   КАПИТАН НАЙДЕН!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 r="24528"/>
          <a:stretch>
            <a:fillRect/>
          </a:stretch>
        </p:blipFill>
        <p:spPr bwMode="auto">
          <a:xfrm>
            <a:off x="323528" y="3429000"/>
            <a:ext cx="381642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55576" y="2060848"/>
          <a:ext cx="295275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Формула" r:id="rId4" imgW="965200" imgH="393700" progId="Equation.3">
                  <p:embed/>
                </p:oleObj>
              </mc:Choice>
              <mc:Fallback>
                <p:oleObj name="Формула" r:id="rId4" imgW="965200" imgH="3937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060848"/>
                        <a:ext cx="2952750" cy="1204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88024" y="2420888"/>
            <a:ext cx="777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Но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508104" y="2276872"/>
          <a:ext cx="1512168" cy="972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Формула" r:id="rId6" imgW="355446" imgH="228501" progId="Equation.3">
                  <p:embed/>
                </p:oleObj>
              </mc:Choice>
              <mc:Fallback>
                <p:oleObj name="Формула" r:id="rId6" imgW="355446" imgH="228501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276872"/>
                        <a:ext cx="1512168" cy="972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4427984" y="4149080"/>
            <a:ext cx="4176464" cy="1490464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Капитана связали вместе с пиратами!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8" descr="Картинка 107 из 64000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905195">
            <a:off x="2627784" y="260648"/>
            <a:ext cx="576064" cy="576064"/>
          </a:xfrm>
          <a:prstGeom prst="rect">
            <a:avLst/>
          </a:prstGeom>
          <a:noFill/>
        </p:spPr>
      </p:pic>
      <p:pic>
        <p:nvPicPr>
          <p:cNvPr id="10" name="Рисунок 9" descr="http://im3-tub-ru.yandex.net/i?id=315001808-04-72">
            <a:hlinkClick r:id="rId10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80312" y="2132856"/>
            <a:ext cx="1368152" cy="148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2083 L 0.06302 0.4803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2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Тема10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72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72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1086</TotalTime>
  <Words>367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Arial Unicode MS</vt:lpstr>
      <vt:lpstr>Calibri</vt:lpstr>
      <vt:lpstr>Comic Sans MS</vt:lpstr>
      <vt:lpstr>Segoe Print</vt:lpstr>
      <vt:lpstr>Times New Roman</vt:lpstr>
      <vt:lpstr>Wingdings</vt:lpstr>
      <vt:lpstr>Wingdings 2</vt:lpstr>
      <vt:lpstr>Тема10</vt:lpstr>
      <vt:lpstr>Формула</vt:lpstr>
      <vt:lpstr>Урок МАТЕМАТИКИ  5А класс </vt:lpstr>
      <vt:lpstr>«Мое настроение»</vt:lpstr>
      <vt:lpstr>Обыкновенная дробь</vt:lpstr>
      <vt:lpstr>Л.Н.Толстой </vt:lpstr>
      <vt:lpstr>Выполните тест:</vt:lpstr>
      <vt:lpstr>Книга для любознательных</vt:lpstr>
      <vt:lpstr>❺   КАК МАГИСТР РАССЕЯННЫХ НАУК СРАЖАЛСЯ С ПИРАТАМИ</vt:lpstr>
      <vt:lpstr>❺   КАК МАГИСТР РАССЕЯННЫХ НАУК СРАЖАЛСЯ С ПИРАТАМИ</vt:lpstr>
      <vt:lpstr>❺   КАПИТАН НАЙДЕН!</vt:lpstr>
      <vt:lpstr>Презентация PowerPoint</vt:lpstr>
      <vt:lpstr>ДОМАШНЕЕ ЗАДАНИЕ</vt:lpstr>
      <vt:lpstr>Подведём итоги:</vt:lpstr>
      <vt:lpstr>«Мое настроение»</vt:lpstr>
      <vt:lpstr>Итог урока: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privet</dc:creator>
  <cp:lastModifiedBy>Administrator</cp:lastModifiedBy>
  <cp:revision>106</cp:revision>
  <dcterms:created xsi:type="dcterms:W3CDTF">2014-03-01T19:37:50Z</dcterms:created>
  <dcterms:modified xsi:type="dcterms:W3CDTF">2024-12-27T14:15:54Z</dcterms:modified>
</cp:coreProperties>
</file>