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8" r:id="rId5"/>
    <p:sldId id="264" r:id="rId6"/>
    <p:sldId id="265" r:id="rId7"/>
    <p:sldId id="263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736"/>
            <a:ext cx="9144000" cy="5016758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СОВРЕМЕННЫЙ УРОК </a:t>
            </a:r>
            <a:b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КОНТЕКСТЕ </a:t>
            </a:r>
          </a:p>
          <a:p>
            <a:pPr algn="ctr"/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РЕАЛИЗАЦИИ ФГОС</a:t>
            </a:r>
          </a:p>
          <a:p>
            <a:pPr algn="ctr"/>
            <a:endParaRPr lang="ru-RU" sz="3200" dirty="0" smtClean="0">
              <a:solidFill>
                <a:srgbClr val="333333"/>
              </a:solidFill>
              <a:latin typeface="Helvetica Neue"/>
            </a:endParaRPr>
          </a:p>
          <a:p>
            <a:pPr algn="ctr"/>
            <a:r>
              <a:rPr lang="ru-RU" sz="3200" dirty="0" smtClean="0">
                <a:solidFill>
                  <a:srgbClr val="333333"/>
                </a:solidFill>
                <a:latin typeface="Helvetica Neue"/>
              </a:rPr>
              <a:t>“</a:t>
            </a:r>
            <a:r>
              <a:rPr lang="ru-RU" sz="3200" dirty="0">
                <a:solidFill>
                  <a:srgbClr val="333333"/>
                </a:solidFill>
                <a:latin typeface="Helvetica Neue"/>
              </a:rPr>
              <a:t>Урок – это зеркало общей и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>
                <a:solidFill>
                  <a:srgbClr val="333333"/>
                </a:solidFill>
                <a:latin typeface="Helvetica Neue"/>
              </a:rPr>
              <a:t>педагогической культуры учителя,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>
                <a:solidFill>
                  <a:srgbClr val="333333"/>
                </a:solidFill>
                <a:latin typeface="Helvetica Neue"/>
              </a:rPr>
              <a:t>мерило его интеллектуального богатства,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>
                <a:solidFill>
                  <a:srgbClr val="333333"/>
                </a:solidFill>
                <a:latin typeface="Helvetica Neue"/>
              </a:rPr>
              <a:t>показатель его кругозора, эрудиции”.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Дата 1"/>
          <p:cNvSpPr>
            <a:spLocks noGrp="1"/>
          </p:cNvSpPr>
          <p:nvPr>
            <p:ph type="dt" sz="quarter" idx="10"/>
          </p:nvPr>
        </p:nvSpPr>
        <p:spPr>
          <a:xfrm>
            <a:off x="500034" y="642918"/>
            <a:ext cx="8072494" cy="450056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На современном уроке ребенок не получает знания в готовом виде, а добывает их  сам в процессе собственной учебно-познавательной деятельности.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42910" y="0"/>
            <a:ext cx="7643813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Основная педагогическая задача:</a:t>
            </a:r>
          </a:p>
          <a:p>
            <a:pPr eaLnBrk="0" hangingPunct="0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условий, инициирующих детское действие.</a:t>
            </a:r>
          </a:p>
          <a:p>
            <a:pPr eaLnBrk="0" hangingPunct="0"/>
            <a:endParaRPr lang="ru-RU" sz="1800" dirty="0">
              <a:latin typeface="Arial" charset="0"/>
            </a:endParaRPr>
          </a:p>
        </p:txBody>
      </p:sp>
      <p:pic>
        <p:nvPicPr>
          <p:cNvPr id="8195" name="Рисунок 8" descr="http://rmk-tula-sov.ucoz.ru/Standart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143116"/>
            <a:ext cx="5286375" cy="450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28687"/>
          </a:xfrm>
          <a:solidFill>
            <a:srgbClr val="0070C0"/>
          </a:solidFill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Структура урока: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85875"/>
            <a:ext cx="8229600" cy="528796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целеполагание;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мотивация;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актуализация знаний;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постановка проблемы;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новых знаний/обобщение и систематизация новых знаний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закрепление;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рефлексия;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оценивание;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1357313" y="857250"/>
            <a:ext cx="7313612" cy="452596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smtClean="0"/>
              <a:t>       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75" y="1143000"/>
          <a:ext cx="8858311" cy="5020630"/>
        </p:xfrm>
        <a:graphic>
          <a:graphicData uri="http://schemas.openxmlformats.org/drawingml/2006/table">
            <a:tbl>
              <a:tblPr/>
              <a:tblGrid>
                <a:gridCol w="2763164"/>
                <a:gridCol w="6095147"/>
              </a:tblGrid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Требование к уроку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shade val="30000"/>
                            <a:satMod val="115000"/>
                          </a:srgbClr>
                        </a:gs>
                        <a:gs pos="50000">
                          <a:srgbClr val="00B0F0">
                            <a:shade val="67500"/>
                            <a:satMod val="115000"/>
                          </a:srgbClr>
                        </a:gs>
                        <a:gs pos="100000">
                          <a:srgbClr val="00B0F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 оценивается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shade val="30000"/>
                            <a:satMod val="115000"/>
                          </a:srgbClr>
                        </a:gs>
                        <a:gs pos="50000">
                          <a:srgbClr val="00B0F0">
                            <a:shade val="67500"/>
                            <a:satMod val="115000"/>
                          </a:srgbClr>
                        </a:gs>
                        <a:gs pos="100000">
                          <a:srgbClr val="00B0F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1.Деятельность учителя по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целеполаганию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мотивации учащихся к учебной деятельности.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учителя по применению приемов мотивации на результат и на деятельность учащихся.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Четкость постановки учебных целей в соответствии с планируемыми результатами и возрастными особенностями школьников. </a:t>
                      </a: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Тип, форма и содержание урока.</a:t>
                      </a: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 учебного содержания требованиям используемой программы, целям и ведущим идеям урока.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типа урока поставленным целям.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форм деятельности на уроке целям урока.. </a:t>
                      </a: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Структура урока.</a:t>
                      </a: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Оптимальность структуры данного урока, логическая связь его этапов. </a:t>
                      </a: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Деятельность учащихся по достижению учебных целей. </a:t>
                      </a: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Особенности учебной деятельности учащихся (групповая, парная, индивидуальная, коллективная).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развития личностных возможностей учащегося, включая формирование его рефлексивного мышления и собственного мнения.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достижения поставленных учебных целей. </a:t>
                      </a: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7431" name="Rectangle 5"/>
          <p:cNvSpPr>
            <a:spLocks noChangeArrowheads="1"/>
          </p:cNvSpPr>
          <p:nvPr/>
        </p:nvSpPr>
        <p:spPr bwMode="auto">
          <a:xfrm>
            <a:off x="0" y="0"/>
            <a:ext cx="9144000" cy="92333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Проектирование и анализ современного урока в свете требований    ФГОС к организации учебной деятельности.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Критерии оценки качества урока</a:t>
            </a:r>
            <a:r>
              <a:rPr lang="ru-RU" sz="1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mtClean="0"/>
          </a:p>
          <a:p>
            <a:pPr eaLnBrk="1" hangingPunct="1"/>
            <a:endParaRPr 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5" y="142875"/>
          <a:ext cx="8858280" cy="6538913"/>
        </p:xfrm>
        <a:graphic>
          <a:graphicData uri="http://schemas.openxmlformats.org/drawingml/2006/table">
            <a:tbl>
              <a:tblPr/>
              <a:tblGrid>
                <a:gridCol w="2819886"/>
                <a:gridCol w="6038394"/>
              </a:tblGrid>
              <a:tr h="1428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Инструментарий учителя (технология, методы, приемы).</a:t>
                      </a: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Эффективное использования инструментария учителя для достижения результатов взаимодействия.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Адекватность выбранных форм, методов и приемов, направленных на формирование и развитие УУД  в соответствии с возрастными особенностями учащихся. </a:t>
                      </a: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Дидактическое оснащение урока. </a:t>
                      </a: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Разнообразие заданий различного типа, вида и формы.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Использование учителем разных источников информации. Оптимальность, целесообразность и формы организации  ИКТ на уроке. </a:t>
                      </a: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Формирование и развитие УДД. </a:t>
                      </a: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уровня сложности заданий индивидуальным потребностям учащихся. Направленность содержания на достижение планируемых результатов. </a:t>
                      </a: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Организация контрольно-оценочной деятельности.</a:t>
                      </a: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Разнообразие применяемых форм контроля и оценки результатов обучения в течение урока. </a:t>
                      </a: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1441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Результативность совместной деятельности по достижению учебных целей. </a:t>
                      </a: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Результативность совместной учебной деятельности на урока. Разнообразие форм представления результата совместной деятельности (проект, план, тезисы, аннотация, тест, контрольное упражнение  и т.д.).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Формы самооценки (рефлексия) деятельности уч-ся. </a:t>
                      </a: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966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 Стиль общения. </a:t>
                      </a: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 по созданию и поддержанию психологического комфорта на уроке при общении с каждым учеником. </a:t>
                      </a:r>
                    </a:p>
                  </a:txBody>
                  <a:tcPr marL="31750" marR="31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CCECFF">
                            <a:shade val="30000"/>
                            <a:satMod val="115000"/>
                          </a:srgbClr>
                        </a:gs>
                        <a:gs pos="50000">
                          <a:srgbClr val="CCECFF">
                            <a:shade val="67500"/>
                            <a:satMod val="115000"/>
                          </a:srgbClr>
                        </a:gs>
                        <a:gs pos="100000">
                          <a:srgbClr val="CCECFF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313" y="1785938"/>
          <a:ext cx="8643967" cy="4140556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359645"/>
                <a:gridCol w="6284322"/>
              </a:tblGrid>
              <a:tr h="985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рефлексия настроения и эмоционального состояния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64" marR="428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Проведение рефлексии настроения и эмоционального состояния целесообразно в начале урока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 целью установления эмоционального контакта с классом и в конце деятельности.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64" marR="428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0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рефлексия деятельности 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64" marR="428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Рефлексия деятельности дает  возможность осмысления способов и приемов работы с учебным материалом, поиска наиболее рациональных. Этот вид рефлексивной деятельности приемлем на этапе проверки домашнего задания,  защите проектных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работ.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64" marR="428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рефлексия содержания учебного материала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64" marR="428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Применение этого вида рефлексии в конце урока дает возможность оценить активность каждого на разных этапах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урока.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Эффективность использованной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методики и технологии для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решения 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поставленной учебной задачи (проблемной ситуации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64" marR="428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403" name="Rectangle 4"/>
          <p:cNvSpPr>
            <a:spLocks noChangeArrowheads="1"/>
          </p:cNvSpPr>
          <p:nvPr/>
        </p:nvSpPr>
        <p:spPr bwMode="auto">
          <a:xfrm>
            <a:off x="285750" y="-598488"/>
            <a:ext cx="8286750" cy="230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ru-RU" sz="1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1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1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1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1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18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800" b="1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Исходя из функций, рефлексии предлагается следующая классификация:</a:t>
            </a:r>
            <a:endParaRPr lang="ru-RU" sz="900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1800">
              <a:solidFill>
                <a:schemeClr val="bg1"/>
              </a:solidFill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472" y="214290"/>
            <a:ext cx="7358114" cy="857256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8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2800" b="1" dirty="0">
                <a:solidFill>
                  <a:srgbClr val="FFFF00"/>
                </a:solidFill>
                <a:ea typeface="Calibri" pitchFamily="34" charset="0"/>
                <a:cs typeface="Times New Roman" pitchFamily="18" charset="0"/>
              </a:rPr>
              <a:t>Р</a:t>
            </a: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ефлексия- самоанализ деятельности</a:t>
            </a:r>
          </a:p>
          <a:p>
            <a:pPr algn="ctr">
              <a:defRPr/>
            </a:pP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её  результатов</a:t>
            </a:r>
            <a:endParaRPr lang="ru-RU" sz="2800" dirty="0">
              <a:solidFill>
                <a:srgbClr val="FFFF00"/>
              </a:solidFill>
              <a:latin typeface="Times New Roman" pitchFamily="18" charset="0"/>
            </a:endParaRPr>
          </a:p>
          <a:p>
            <a:pPr algn="ctr">
              <a:defRPr/>
            </a:pPr>
            <a:endParaRPr lang="ru-RU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407" name="Прямоугольник 4"/>
          <p:cNvSpPr>
            <a:spLocks noChangeArrowheads="1"/>
          </p:cNvSpPr>
          <p:nvPr/>
        </p:nvSpPr>
        <p:spPr bwMode="auto">
          <a:xfrm>
            <a:off x="428625" y="2828925"/>
            <a:ext cx="1928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71472" y="357166"/>
            <a:ext cx="7358114" cy="1000132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 уроке учителю необходимо</a:t>
            </a:r>
            <a:r>
              <a:rPr lang="ru-RU" sz="2000" dirty="0">
                <a:solidFill>
                  <a:srgbClr val="FFFF00"/>
                </a:solidFill>
              </a:rPr>
              <a:t>: </a:t>
            </a:r>
          </a:p>
        </p:txBody>
      </p:sp>
      <p:sp>
        <p:nvSpPr>
          <p:cNvPr id="19461" name="Прямоугольник 3"/>
          <p:cNvSpPr>
            <a:spLocks noChangeArrowheads="1"/>
          </p:cNvSpPr>
          <p:nvPr/>
        </p:nvSpPr>
        <p:spPr bwMode="auto">
          <a:xfrm>
            <a:off x="857250" y="1785938"/>
            <a:ext cx="7858154" cy="317009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1) управлять вниманием учащихся; 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2) разъяснять смысл предстоящей деятельности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 актуализировать необходимые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знания и мотивировать детей к учебной деятельности;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 побуждать учащихся к выдвижению целей деятельности; 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5) обеспечивать успешное выполнение учащимися стоящих перед ними задач;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6) обеспечивать учащихся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необходимой учебной информацией,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7) поддерживать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учащихся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уверенность в своих действиях;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8)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оценивать процесс и результаты педагогической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деятельности.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0" y="0"/>
            <a:ext cx="9144000" cy="1000132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0485" name="Прямоугольник 4"/>
          <p:cNvSpPr>
            <a:spLocks noChangeArrowheads="1"/>
          </p:cNvSpPr>
          <p:nvPr/>
        </p:nvSpPr>
        <p:spPr bwMode="auto">
          <a:xfrm>
            <a:off x="1000100" y="0"/>
            <a:ext cx="66436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Какие требования предъявляются к современному уроку?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6" name="Прямоугольник 5"/>
          <p:cNvSpPr>
            <a:spLocks noChangeArrowheads="1"/>
          </p:cNvSpPr>
          <p:nvPr/>
        </p:nvSpPr>
        <p:spPr bwMode="auto">
          <a:xfrm>
            <a:off x="0" y="1071546"/>
            <a:ext cx="885825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 algn="just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хорошо организованный урок  в хорошо оборудованном кабинете должен иметь хорошее начало и хорошее окончание;</a:t>
            </a:r>
          </a:p>
          <a:p>
            <a:pPr marL="180975" indent="-180975" algn="just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учитель должен спланировать свою деятельность и деятельность учащихся, четко сформулировать тему, цель, задачи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урока и планируемые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результаты;</a:t>
            </a:r>
          </a:p>
          <a:p>
            <a:pPr marL="180975" indent="-180975" algn="just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урок должен быть проблемным и развивающим: учитель сам нацеливается на сотрудничество с учениками и умеет направлять учеников на сотрудничество с учителем и одноклассниками;</a:t>
            </a:r>
          </a:p>
          <a:p>
            <a:pPr marL="180975" indent="-180975" algn="just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учитель организует проблемные и поисковые ситуации, активизирует деятельность учащихся;</a:t>
            </a:r>
          </a:p>
          <a:p>
            <a:pPr marL="180975" indent="-180975" algn="just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вывод делают сами учащиеся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180975" indent="-180975" algn="just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времясбережение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здоровьесбережение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80975" indent="-180975" algn="just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центре внимания урока - дети;</a:t>
            </a:r>
          </a:p>
          <a:p>
            <a:pPr marL="180975" indent="-180975" algn="just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планировании урока делается учет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уровня обученности и учебных возможностей учащихся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180975" indent="-180975" algn="just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читель мотивирует детей к учебной деятельности и поддерживает мотивацию на протяжении всего урока;</a:t>
            </a:r>
          </a:p>
          <a:p>
            <a:pPr marL="180975" indent="-180975" algn="just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читель создает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уроке атмосферу успеха;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180975" indent="-180975" algn="just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учитель владеет методикой;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180975" indent="-180975" algn="just"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читель планирует и организует на уроке обратную связь.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180975" indent="-180975" algn="ctr">
              <a:tabLst>
                <a:tab pos="457200" algn="l"/>
              </a:tabLst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Урок должен быть добрым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725</Words>
  <Application>Microsoft Office PowerPoint</Application>
  <PresentationFormat>Экран (4:3)</PresentationFormat>
  <Paragraphs>92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Структура урока: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РУМИСА</dc:creator>
  <cp:lastModifiedBy>Зара</cp:lastModifiedBy>
  <cp:revision>18</cp:revision>
  <dcterms:created xsi:type="dcterms:W3CDTF">2016-09-26T11:39:42Z</dcterms:created>
  <dcterms:modified xsi:type="dcterms:W3CDTF">2017-12-04T12:15:10Z</dcterms:modified>
</cp:coreProperties>
</file>